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lacial Indifference" panose="020B0604020202020204" charset="0"/>
      <p:regular r:id="rId20"/>
    </p:embeddedFont>
    <p:embeddedFont>
      <p:font typeface="League Spartan" panose="020B0604020202020204" charset="0"/>
      <p:regular r:id="rId21"/>
    </p:embeddedFont>
    <p:embeddedFont>
      <p:font typeface="Montserrat" panose="00000500000000000000" pitchFamily="2" charset="0"/>
      <p:regular r:id="rId22"/>
    </p:embeddedFont>
    <p:embeddedFont>
      <p:font typeface="Montserrat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42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9A9FA81F-B81A-42D5-B66B-5E005E05EF26}" type="datetimeFigureOut">
              <a:rPr lang="ar-EG" smtClean="0"/>
              <a:t>09/05/1447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24454E0F-0B50-4BD4-8937-B40E2BA4475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19670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54E0F-0B50-4BD4-8937-B40E2BA44759}" type="slidenum">
              <a:rPr lang="ar-EG" smtClean="0"/>
              <a:t>1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68981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89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406" t="-9222" b="-2391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884275" y="5473382"/>
            <a:ext cx="43750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5400000">
            <a:off x="-4478375" y="6061208"/>
            <a:ext cx="7609535" cy="5353706"/>
            <a:chOff x="0" y="0"/>
            <a:chExt cx="866460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D4D2CA">
                    <a:alpha val="72000"/>
                  </a:srgbClr>
                </a:gs>
                <a:gs pos="100000">
                  <a:srgbClr val="FFFFFF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176740" y="9691760"/>
            <a:ext cx="7609535" cy="5353706"/>
            <a:chOff x="0" y="0"/>
            <a:chExt cx="866460" cy="60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D4D2CA">
                    <a:alpha val="72000"/>
                  </a:srgbClr>
                </a:gs>
                <a:gs pos="100000">
                  <a:srgbClr val="FFFFFF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695253" y="2084196"/>
            <a:ext cx="6711145" cy="284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36"/>
              </a:lnSpc>
            </a:pPr>
            <a:r>
              <a:rPr lang="en-US" sz="5454">
                <a:gradFill>
                  <a:gsLst>
                    <a:gs pos="0">
                      <a:srgbClr val="D4D2CA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League Spartan"/>
                <a:ea typeface="League Spartan"/>
                <a:cs typeface="League Spartan"/>
                <a:sym typeface="League Spartan"/>
              </a:rPr>
              <a:t>BUSINESS GROWTH &amp; FINANCIAL DATA</a:t>
            </a:r>
          </a:p>
        </p:txBody>
      </p:sp>
      <p:grpSp>
        <p:nvGrpSpPr>
          <p:cNvPr id="11" name="Group 11"/>
          <p:cNvGrpSpPr/>
          <p:nvPr/>
        </p:nvGrpSpPr>
        <p:grpSpPr>
          <a:xfrm rot="-5400000">
            <a:off x="103865" y="-4302174"/>
            <a:ext cx="7609535" cy="5353706"/>
            <a:chOff x="0" y="0"/>
            <a:chExt cx="866460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D4D2CA">
                    <a:alpha val="72000"/>
                  </a:srgbClr>
                </a:gs>
                <a:gs pos="100000">
                  <a:srgbClr val="FFFFFF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556089" y="7838669"/>
            <a:ext cx="4365780" cy="545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551"/>
              </a:lnSpc>
            </a:pPr>
            <a:r>
              <a:rPr lang="en-US" sz="3251" b="1" dirty="0">
                <a:gradFill>
                  <a:gsLst>
                    <a:gs pos="0">
                      <a:srgbClr val="D4D2CA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Abdullah Al-Abed</a:t>
            </a:r>
          </a:p>
        </p:txBody>
      </p:sp>
      <p:grpSp>
        <p:nvGrpSpPr>
          <p:cNvPr id="15" name="Group 15"/>
          <p:cNvGrpSpPr/>
          <p:nvPr/>
        </p:nvGrpSpPr>
        <p:grpSpPr>
          <a:xfrm rot="-5400000">
            <a:off x="14784671" y="8227047"/>
            <a:ext cx="5628103" cy="5353706"/>
            <a:chOff x="0" y="0"/>
            <a:chExt cx="640844" cy="6096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40844" cy="609600"/>
            </a:xfrm>
            <a:custGeom>
              <a:avLst/>
              <a:gdLst/>
              <a:ahLst/>
              <a:cxnLst/>
              <a:rect l="l" t="t" r="r" b="b"/>
              <a:pathLst>
                <a:path w="640844" h="609600">
                  <a:moveTo>
                    <a:pt x="203200" y="0"/>
                  </a:moveTo>
                  <a:lnTo>
                    <a:pt x="640844" y="0"/>
                  </a:lnTo>
                  <a:lnTo>
                    <a:pt x="43764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D4D2CA">
                    <a:alpha val="72000"/>
                  </a:srgbClr>
                </a:gs>
                <a:gs pos="100000">
                  <a:srgbClr val="FFFFFF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38100"/>
              <a:ext cx="437644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950420" y="5968682"/>
            <a:ext cx="6308880" cy="966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EFF0F0"/>
                </a:solidFill>
                <a:latin typeface="Montserrat"/>
                <a:ea typeface="Montserrat"/>
                <a:cs typeface="Montserrat"/>
                <a:sym typeface="Montserrat"/>
              </a:rPr>
              <a:t>Understanding How Numbers Drive Success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30587" y="7421413"/>
            <a:ext cx="3152135" cy="33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gradFill>
                  <a:gsLst>
                    <a:gs pos="0">
                      <a:srgbClr val="D4D2CA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Montserrat"/>
                <a:ea typeface="Montserrat"/>
                <a:cs typeface="Montserrat"/>
                <a:sym typeface="Montserrat"/>
              </a:rPr>
              <a:t>Presented By :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84672" y="8951214"/>
            <a:ext cx="4708614" cy="56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02"/>
              </a:lnSpc>
            </a:pPr>
            <a:r>
              <a:rPr lang="en-US" sz="3287" b="1" dirty="0">
                <a:gradFill>
                  <a:gsLst>
                    <a:gs pos="0">
                      <a:srgbClr val="D4D2CA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Muhammad Samir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07017" y="9533629"/>
            <a:ext cx="5075164" cy="56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11"/>
              </a:lnSpc>
            </a:pPr>
            <a:r>
              <a:rPr lang="en-US" sz="3293" b="1" dirty="0">
                <a:gradFill>
                  <a:gsLst>
                    <a:gs pos="0">
                      <a:srgbClr val="D4D2CA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Mustafa Ismail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05936" y="8418099"/>
            <a:ext cx="4876245" cy="56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11"/>
              </a:lnSpc>
            </a:pPr>
            <a:r>
              <a:rPr lang="en-US" sz="3293" b="1" dirty="0">
                <a:gradFill>
                  <a:gsLst>
                    <a:gs pos="0">
                      <a:srgbClr val="D4D2CA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Mustafa Rebea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61656" y="1028700"/>
            <a:ext cx="15250272" cy="8845457"/>
          </a:xfrm>
          <a:custGeom>
            <a:avLst/>
            <a:gdLst/>
            <a:ahLst/>
            <a:cxnLst/>
            <a:rect l="l" t="t" r="r" b="b"/>
            <a:pathLst>
              <a:path w="15250272" h="8845457">
                <a:moveTo>
                  <a:pt x="0" y="0"/>
                </a:moveTo>
                <a:lnTo>
                  <a:pt x="15250272" y="0"/>
                </a:lnTo>
                <a:lnTo>
                  <a:pt x="15250272" y="8845457"/>
                </a:lnTo>
                <a:lnTo>
                  <a:pt x="0" y="8845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7" r="-1557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6674311" y="754"/>
            <a:ext cx="7609535" cy="5353706"/>
            <a:chOff x="0" y="0"/>
            <a:chExt cx="866460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8237" y="-4797522"/>
            <a:ext cx="7609535" cy="5353706"/>
            <a:chOff x="0" y="0"/>
            <a:chExt cx="866460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-4656700" y="5367721"/>
            <a:ext cx="7609535" cy="5353706"/>
            <a:chOff x="0" y="0"/>
            <a:chExt cx="866460" cy="60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17197" y="188464"/>
            <a:ext cx="5650629" cy="1066556"/>
          </a:xfrm>
          <a:custGeom>
            <a:avLst/>
            <a:gdLst/>
            <a:ahLst/>
            <a:cxnLst/>
            <a:rect l="l" t="t" r="r" b="b"/>
            <a:pathLst>
              <a:path w="5650629" h="1066556">
                <a:moveTo>
                  <a:pt x="0" y="0"/>
                </a:moveTo>
                <a:lnTo>
                  <a:pt x="5650630" y="0"/>
                </a:lnTo>
                <a:lnTo>
                  <a:pt x="5650630" y="1066556"/>
                </a:lnTo>
                <a:lnTo>
                  <a:pt x="0" y="1066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0" y="339724"/>
            <a:ext cx="5650629" cy="762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DrillThrough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656700" y="5367721"/>
            <a:ext cx="7609535" cy="5353706"/>
            <a:chOff x="0" y="0"/>
            <a:chExt cx="866460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6674311" y="754"/>
            <a:ext cx="7609535" cy="5353706"/>
            <a:chOff x="0" y="0"/>
            <a:chExt cx="866460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58237" y="-4797522"/>
            <a:ext cx="7609535" cy="5353706"/>
            <a:chOff x="0" y="0"/>
            <a:chExt cx="866460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468860" y="1028700"/>
            <a:ext cx="15333365" cy="8776609"/>
          </a:xfrm>
          <a:custGeom>
            <a:avLst/>
            <a:gdLst/>
            <a:ahLst/>
            <a:cxnLst/>
            <a:rect l="l" t="t" r="r" b="b"/>
            <a:pathLst>
              <a:path w="15333365" h="8776609">
                <a:moveTo>
                  <a:pt x="0" y="0"/>
                </a:moveTo>
                <a:lnTo>
                  <a:pt x="15333365" y="0"/>
                </a:lnTo>
                <a:lnTo>
                  <a:pt x="15333365" y="8776609"/>
                </a:lnTo>
                <a:lnTo>
                  <a:pt x="0" y="8776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8" r="-1917" b="-78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17197" y="188464"/>
            <a:ext cx="5650629" cy="1066556"/>
          </a:xfrm>
          <a:custGeom>
            <a:avLst/>
            <a:gdLst/>
            <a:ahLst/>
            <a:cxnLst/>
            <a:rect l="l" t="t" r="r" b="b"/>
            <a:pathLst>
              <a:path w="5650629" h="1066556">
                <a:moveTo>
                  <a:pt x="0" y="0"/>
                </a:moveTo>
                <a:lnTo>
                  <a:pt x="5650630" y="0"/>
                </a:lnTo>
                <a:lnTo>
                  <a:pt x="5650630" y="1066556"/>
                </a:lnTo>
                <a:lnTo>
                  <a:pt x="0" y="1066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0" y="229299"/>
            <a:ext cx="5650629" cy="83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RLS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1995792" y="-4872395"/>
            <a:ext cx="7609535" cy="5353706"/>
            <a:chOff x="0" y="0"/>
            <a:chExt cx="866460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D4D2CA">
                    <a:alpha val="72000"/>
                  </a:srgbClr>
                </a:gs>
                <a:gs pos="100000">
                  <a:srgbClr val="FFFFFF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1575632" y="9185024"/>
            <a:ext cx="7609535" cy="5353706"/>
            <a:chOff x="0" y="0"/>
            <a:chExt cx="866460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D4D2CA">
                    <a:alpha val="72000"/>
                  </a:srgbClr>
                </a:gs>
                <a:gs pos="100000">
                  <a:srgbClr val="FFFFFF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10911889" y="9998687"/>
            <a:ext cx="7609535" cy="5353706"/>
            <a:chOff x="0" y="0"/>
            <a:chExt cx="866460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26668" y="1148212"/>
            <a:ext cx="8008078" cy="84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0"/>
              </a:lnSpc>
            </a:pPr>
            <a:r>
              <a:rPr lang="en-US" sz="4850" dirty="0">
                <a:solidFill>
                  <a:srgbClr val="1F1E1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RECOMMENDATIONS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3854" y="4097376"/>
            <a:ext cx="315213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343751"/>
                </a:solidFill>
                <a:latin typeface="Montserrat"/>
                <a:ea typeface="Montserrat"/>
                <a:cs typeface="Montserrat"/>
                <a:sym typeface="Montserrat"/>
              </a:rPr>
              <a:t> 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664126" y="2807369"/>
            <a:ext cx="1692826" cy="5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83"/>
              </a:lnSpc>
            </a:pPr>
            <a:r>
              <a:rPr lang="en-US" sz="3274" b="1">
                <a:solidFill>
                  <a:srgbClr val="1F1E1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: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664126" y="8759875"/>
            <a:ext cx="1692826" cy="5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83"/>
              </a:lnSpc>
            </a:pPr>
            <a:r>
              <a:rPr lang="en-US" sz="3274" b="1">
                <a:solidFill>
                  <a:srgbClr val="1F1E1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: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664126" y="5499280"/>
            <a:ext cx="1692826" cy="5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83"/>
              </a:lnSpc>
            </a:pPr>
            <a:r>
              <a:rPr lang="en-US" sz="3274" b="1">
                <a:solidFill>
                  <a:srgbClr val="1F1E1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: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664126" y="3980206"/>
            <a:ext cx="1692826" cy="5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83"/>
              </a:lnSpc>
            </a:pPr>
            <a:r>
              <a:rPr lang="en-US" sz="3274" b="1">
                <a:solidFill>
                  <a:srgbClr val="1F1E1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: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664126" y="7016320"/>
            <a:ext cx="1692826" cy="5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83"/>
              </a:lnSpc>
            </a:pPr>
            <a:r>
              <a:rPr lang="en-US" sz="3274" b="1">
                <a:solidFill>
                  <a:srgbClr val="1F1E1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: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2856631"/>
            <a:ext cx="14108788" cy="505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8"/>
              </a:lnSpc>
              <a:spcBef>
                <a:spcPct val="0"/>
              </a:spcBef>
            </a:pPr>
            <a:r>
              <a:rPr lang="en-US" sz="296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Developing a sales expansion strategy in Europe and Asia to reduce geographical risks.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1761" y="4040484"/>
            <a:ext cx="16317539" cy="102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8"/>
              </a:lnSpc>
              <a:spcBef>
                <a:spcPct val="0"/>
              </a:spcBef>
            </a:pPr>
            <a:r>
              <a:rPr lang="en-US" sz="296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comprehensive review of quality, shipping, and product description processes to reduce the total amount of returns.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8605" y="5586195"/>
            <a:ext cx="13728978" cy="505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8"/>
              </a:lnSpc>
              <a:spcBef>
                <a:spcPct val="0"/>
              </a:spcBef>
            </a:pPr>
            <a:r>
              <a:rPr lang="en-US" sz="296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Increase the marketing and inventory budget for the top five sub-product categories.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3303" y="7053972"/>
            <a:ext cx="16545997" cy="102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8"/>
              </a:lnSpc>
              <a:spcBef>
                <a:spcPct val="0"/>
              </a:spcBef>
            </a:pPr>
            <a:r>
              <a:rPr lang="en-US" sz="296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Conduct an audit of marketing channels and adjust "YTD Impression" campaigns that are prone to decline.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8813623"/>
            <a:ext cx="16545997" cy="102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8"/>
              </a:lnSpc>
              <a:spcBef>
                <a:spcPct val="0"/>
              </a:spcBef>
            </a:pPr>
            <a:r>
              <a:rPr lang="en-US" sz="296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 in-depth study of Fabrikam's pricing, distribution, and packaging strategies and their application to weaker-performing brands.</a:t>
            </a:r>
          </a:p>
        </p:txBody>
      </p:sp>
      <p:grpSp>
        <p:nvGrpSpPr>
          <p:cNvPr id="23" name="Group 23"/>
          <p:cNvGrpSpPr/>
          <p:nvPr/>
        </p:nvGrpSpPr>
        <p:grpSpPr>
          <a:xfrm rot="-5400000">
            <a:off x="16674311" y="754"/>
            <a:ext cx="7609535" cy="5353706"/>
            <a:chOff x="0" y="0"/>
            <a:chExt cx="866460" cy="6096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06" t="-9222" b="-23917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-4478375" y="6061208"/>
            <a:ext cx="7609535" cy="5353706"/>
            <a:chOff x="0" y="0"/>
            <a:chExt cx="866460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D4D2CA">
                    <a:alpha val="72000"/>
                  </a:srgbClr>
                </a:gs>
                <a:gs pos="100000">
                  <a:srgbClr val="FFFFFF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176740" y="9691760"/>
            <a:ext cx="7609535" cy="5353706"/>
            <a:chOff x="0" y="0"/>
            <a:chExt cx="866460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D4D2CA">
                    <a:alpha val="72000"/>
                  </a:srgbClr>
                </a:gs>
                <a:gs pos="100000">
                  <a:srgbClr val="FFFFFF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391615" y="3087101"/>
            <a:ext cx="6867685" cy="1884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36"/>
              </a:lnSpc>
            </a:pPr>
            <a:r>
              <a:rPr lang="en-US" sz="5454">
                <a:gradFill>
                  <a:gsLst>
                    <a:gs pos="0">
                      <a:srgbClr val="D4D2CA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League Spartan"/>
                <a:ea typeface="League Spartan"/>
                <a:cs typeface="League Spartan"/>
                <a:sym typeface="League Spartan"/>
              </a:rPr>
              <a:t>THANK YOU FOR YOUR ATTENTION</a:t>
            </a: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03865" y="-4302174"/>
            <a:ext cx="7609535" cy="5353706"/>
            <a:chOff x="0" y="0"/>
            <a:chExt cx="866460" cy="60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D4D2CA">
                    <a:alpha val="72000"/>
                  </a:srgbClr>
                </a:gs>
                <a:gs pos="100000">
                  <a:srgbClr val="FFFFFF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14784671" y="8227047"/>
            <a:ext cx="5628103" cy="5353706"/>
            <a:chOff x="0" y="0"/>
            <a:chExt cx="640844" cy="60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40844" cy="609600"/>
            </a:xfrm>
            <a:custGeom>
              <a:avLst/>
              <a:gdLst/>
              <a:ahLst/>
              <a:cxnLst/>
              <a:rect l="l" t="t" r="r" b="b"/>
              <a:pathLst>
                <a:path w="640844" h="609600">
                  <a:moveTo>
                    <a:pt x="203200" y="0"/>
                  </a:moveTo>
                  <a:lnTo>
                    <a:pt x="640844" y="0"/>
                  </a:lnTo>
                  <a:lnTo>
                    <a:pt x="43764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D4D2CA">
                    <a:alpha val="72000"/>
                  </a:srgbClr>
                </a:gs>
                <a:gs pos="100000">
                  <a:srgbClr val="FFFFFF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437644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710970" y="689049"/>
            <a:ext cx="1514528" cy="33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F1E1D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92126" y="8918649"/>
            <a:ext cx="3152135" cy="33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F1E1D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92126" y="9220200"/>
            <a:ext cx="3152135" cy="33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1F1E1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Phyllis Schwaiger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91615" y="689049"/>
            <a:ext cx="1514528" cy="33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F1E1D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68193" y="689049"/>
            <a:ext cx="1514528" cy="33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F1E1D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744772" y="689049"/>
            <a:ext cx="1514528" cy="33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1F1E1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Contact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2761106" y="5821595"/>
            <a:ext cx="7557504" cy="8336393"/>
            <a:chOff x="0" y="0"/>
            <a:chExt cx="552644" cy="609600"/>
          </a:xfrm>
        </p:grpSpPr>
        <p:sp>
          <p:nvSpPr>
            <p:cNvPr id="3" name="Freeform 3"/>
            <p:cNvSpPr/>
            <p:nvPr/>
          </p:nvSpPr>
          <p:spPr>
            <a:xfrm rot="5400000">
              <a:off x="-28478" y="28478"/>
              <a:ext cx="609600" cy="552644"/>
            </a:xfrm>
            <a:custGeom>
              <a:avLst/>
              <a:gdLst/>
              <a:ahLst/>
              <a:cxnLst/>
              <a:rect l="l" t="t" r="r" b="b"/>
              <a:pathLst>
                <a:path w="609600" h="552644">
                  <a:moveTo>
                    <a:pt x="0" y="349444"/>
                  </a:moveTo>
                  <a:lnTo>
                    <a:pt x="0" y="0"/>
                  </a:lnTo>
                  <a:lnTo>
                    <a:pt x="609600" y="203200"/>
                  </a:lnTo>
                  <a:lnTo>
                    <a:pt x="609600" y="552644"/>
                  </a:lnTo>
                  <a:lnTo>
                    <a:pt x="0" y="349444"/>
                  </a:lnTo>
                  <a:close/>
                </a:path>
              </a:pathLst>
            </a:custGeom>
            <a:blipFill>
              <a:blip r:embed="rId2"/>
              <a:stretch>
                <a:fillRect l="-36790" r="-13022" b="-1030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601390" y="-192502"/>
            <a:ext cx="7557504" cy="8336393"/>
            <a:chOff x="0" y="0"/>
            <a:chExt cx="552644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2644" cy="609600"/>
            </a:xfrm>
            <a:custGeom>
              <a:avLst/>
              <a:gdLst/>
              <a:ahLst/>
              <a:cxnLst/>
              <a:rect l="l" t="t" r="r" b="b"/>
              <a:pathLst>
                <a:path w="552644" h="609600">
                  <a:moveTo>
                    <a:pt x="203200" y="0"/>
                  </a:moveTo>
                  <a:lnTo>
                    <a:pt x="552644" y="0"/>
                  </a:lnTo>
                  <a:lnTo>
                    <a:pt x="34944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58237" y="-4797522"/>
            <a:ext cx="7609535" cy="5353706"/>
            <a:chOff x="0" y="0"/>
            <a:chExt cx="866460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-4656700" y="5367721"/>
            <a:ext cx="7609535" cy="5353706"/>
            <a:chOff x="0" y="0"/>
            <a:chExt cx="866460" cy="60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899345" y="9394551"/>
            <a:ext cx="7609535" cy="5353706"/>
            <a:chOff x="0" y="0"/>
            <a:chExt cx="866460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322624" y="2582357"/>
            <a:ext cx="6275884" cy="826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0"/>
              </a:lnSpc>
            </a:pPr>
            <a:r>
              <a:rPr lang="en-US" sz="4850">
                <a:solidFill>
                  <a:srgbClr val="1F1E1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50890" y="3352030"/>
            <a:ext cx="6247618" cy="511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4"/>
              </a:lnSpc>
            </a:pPr>
            <a:r>
              <a:rPr lang="en-US" sz="3031">
                <a:solidFill>
                  <a:srgbClr val="1F1E1D"/>
                </a:solidFill>
                <a:latin typeface="Montserrat"/>
                <a:ea typeface="Montserrat"/>
                <a:cs typeface="Montserrat"/>
                <a:sym typeface="Montserrat"/>
              </a:rPr>
              <a:t>Define business growth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08054" y="4745384"/>
            <a:ext cx="6190434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F1E1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primary objective of this report is to provide a comprehensive analysis of sales performance to date, to identify areas of strength and weakness, and to draw actionable recommendations for achieving sustainable growth and increased profitability.</a:t>
            </a:r>
          </a:p>
        </p:txBody>
      </p:sp>
      <p:grpSp>
        <p:nvGrpSpPr>
          <p:cNvPr id="18" name="Group 18"/>
          <p:cNvGrpSpPr/>
          <p:nvPr/>
        </p:nvGrpSpPr>
        <p:grpSpPr>
          <a:xfrm rot="-5400000">
            <a:off x="16674311" y="754"/>
            <a:ext cx="7609535" cy="5353706"/>
            <a:chOff x="0" y="0"/>
            <a:chExt cx="866460" cy="6096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601390" y="-239722"/>
            <a:ext cx="7557504" cy="8336393"/>
            <a:chOff x="0" y="0"/>
            <a:chExt cx="552644" cy="609600"/>
          </a:xfrm>
        </p:grpSpPr>
        <p:sp>
          <p:nvSpPr>
            <p:cNvPr id="22" name="Freeform 22"/>
            <p:cNvSpPr/>
            <p:nvPr/>
          </p:nvSpPr>
          <p:spPr>
            <a:xfrm rot="5400000">
              <a:off x="-28478" y="28478"/>
              <a:ext cx="609600" cy="552644"/>
            </a:xfrm>
            <a:custGeom>
              <a:avLst/>
              <a:gdLst/>
              <a:ahLst/>
              <a:cxnLst/>
              <a:rect l="l" t="t" r="r" b="b"/>
              <a:pathLst>
                <a:path w="609600" h="552644">
                  <a:moveTo>
                    <a:pt x="0" y="349444"/>
                  </a:moveTo>
                  <a:lnTo>
                    <a:pt x="0" y="0"/>
                  </a:lnTo>
                  <a:lnTo>
                    <a:pt x="609600" y="203200"/>
                  </a:lnTo>
                  <a:lnTo>
                    <a:pt x="609600" y="552644"/>
                  </a:lnTo>
                  <a:lnTo>
                    <a:pt x="0" y="349444"/>
                  </a:lnTo>
                  <a:close/>
                </a:path>
              </a:pathLst>
            </a:custGeom>
            <a:blipFill>
              <a:blip r:embed="rId3"/>
              <a:stretch>
                <a:fillRect l="-23633" t="-10306" r="-2646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4308" y="1028700"/>
            <a:ext cx="16121104" cy="9506738"/>
          </a:xfrm>
          <a:custGeom>
            <a:avLst/>
            <a:gdLst/>
            <a:ahLst/>
            <a:cxnLst/>
            <a:rect l="l" t="t" r="r" b="b"/>
            <a:pathLst>
              <a:path w="16121104" h="9506738">
                <a:moveTo>
                  <a:pt x="0" y="0"/>
                </a:moveTo>
                <a:lnTo>
                  <a:pt x="16121104" y="0"/>
                </a:lnTo>
                <a:lnTo>
                  <a:pt x="16121104" y="9506738"/>
                </a:lnTo>
                <a:lnTo>
                  <a:pt x="0" y="950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77" t="-258" r="-4036" b="-258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-4959834" y="5670855"/>
            <a:ext cx="7609535" cy="4747438"/>
            <a:chOff x="0" y="0"/>
            <a:chExt cx="866460" cy="5405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6460" cy="540567"/>
            </a:xfrm>
            <a:custGeom>
              <a:avLst/>
              <a:gdLst/>
              <a:ahLst/>
              <a:cxnLst/>
              <a:rect l="l" t="t" r="r" b="b"/>
              <a:pathLst>
                <a:path w="866460" h="540567">
                  <a:moveTo>
                    <a:pt x="203200" y="0"/>
                  </a:moveTo>
                  <a:lnTo>
                    <a:pt x="866460" y="0"/>
                  </a:lnTo>
                  <a:lnTo>
                    <a:pt x="663260" y="540567"/>
                  </a:lnTo>
                  <a:lnTo>
                    <a:pt x="0" y="540567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38100"/>
              <a:ext cx="663260" cy="578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58677" y="246984"/>
            <a:ext cx="5650629" cy="1066556"/>
          </a:xfrm>
          <a:custGeom>
            <a:avLst/>
            <a:gdLst/>
            <a:ahLst/>
            <a:cxnLst/>
            <a:rect l="l" t="t" r="r" b="b"/>
            <a:pathLst>
              <a:path w="5650629" h="1066556">
                <a:moveTo>
                  <a:pt x="0" y="0"/>
                </a:moveTo>
                <a:lnTo>
                  <a:pt x="5650630" y="0"/>
                </a:lnTo>
                <a:lnTo>
                  <a:pt x="5650630" y="1066557"/>
                </a:lnTo>
                <a:lnTo>
                  <a:pt x="0" y="10665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376402"/>
            <a:ext cx="5650629" cy="762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EEF2F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C-level executives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656700" y="5367721"/>
            <a:ext cx="7609535" cy="5353706"/>
            <a:chOff x="0" y="0"/>
            <a:chExt cx="866460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6674311" y="754"/>
            <a:ext cx="7609535" cy="5353706"/>
            <a:chOff x="0" y="0"/>
            <a:chExt cx="866460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824921" y="841809"/>
            <a:ext cx="16116480" cy="9445191"/>
          </a:xfrm>
          <a:custGeom>
            <a:avLst/>
            <a:gdLst/>
            <a:ahLst/>
            <a:cxnLst/>
            <a:rect l="l" t="t" r="r" b="b"/>
            <a:pathLst>
              <a:path w="16116480" h="9445191">
                <a:moveTo>
                  <a:pt x="0" y="0"/>
                </a:moveTo>
                <a:lnTo>
                  <a:pt x="16116480" y="0"/>
                </a:lnTo>
                <a:lnTo>
                  <a:pt x="16116480" y="9445191"/>
                </a:lnTo>
                <a:lnTo>
                  <a:pt x="0" y="9445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05" r="-860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5561" y="0"/>
            <a:ext cx="5650629" cy="1066556"/>
          </a:xfrm>
          <a:custGeom>
            <a:avLst/>
            <a:gdLst/>
            <a:ahLst/>
            <a:cxnLst/>
            <a:rect l="l" t="t" r="r" b="b"/>
            <a:pathLst>
              <a:path w="5650629" h="1066556">
                <a:moveTo>
                  <a:pt x="0" y="0"/>
                </a:moveTo>
                <a:lnTo>
                  <a:pt x="5650630" y="0"/>
                </a:lnTo>
                <a:lnTo>
                  <a:pt x="5650630" y="1066556"/>
                </a:lnTo>
                <a:lnTo>
                  <a:pt x="0" y="1066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338186" y="145786"/>
            <a:ext cx="6678123" cy="68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84"/>
              </a:lnSpc>
              <a:spcBef>
                <a:spcPct val="0"/>
              </a:spcBef>
            </a:pPr>
            <a:r>
              <a:rPr lang="en-US" sz="3988" u="none" strike="noStrike">
                <a:solidFill>
                  <a:srgbClr val="EEF2F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sales team (Operational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806379" y="-4741078"/>
            <a:ext cx="7609535" cy="5353706"/>
            <a:chOff x="0" y="0"/>
            <a:chExt cx="866460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D4D2CA">
                    <a:alpha val="72000"/>
                  </a:srgbClr>
                </a:gs>
                <a:gs pos="100000">
                  <a:srgbClr val="FFFFFF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020965" y="9998687"/>
            <a:ext cx="7609535" cy="5353706"/>
            <a:chOff x="0" y="0"/>
            <a:chExt cx="866460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996240" y="1028700"/>
            <a:ext cx="15598883" cy="8761741"/>
          </a:xfrm>
          <a:custGeom>
            <a:avLst/>
            <a:gdLst/>
            <a:ahLst/>
            <a:cxnLst/>
            <a:rect l="l" t="t" r="r" b="b"/>
            <a:pathLst>
              <a:path w="15598883" h="8761741">
                <a:moveTo>
                  <a:pt x="0" y="0"/>
                </a:moveTo>
                <a:lnTo>
                  <a:pt x="15598882" y="0"/>
                </a:lnTo>
                <a:lnTo>
                  <a:pt x="15598882" y="8761741"/>
                </a:lnTo>
                <a:lnTo>
                  <a:pt x="0" y="8761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0" r="-1335" b="-740"/>
            </a:stretch>
          </a:blipFill>
        </p:spPr>
      </p:sp>
      <p:grpSp>
        <p:nvGrpSpPr>
          <p:cNvPr id="9" name="Group 9"/>
          <p:cNvGrpSpPr/>
          <p:nvPr/>
        </p:nvGrpSpPr>
        <p:grpSpPr>
          <a:xfrm rot="-5400000">
            <a:off x="-4656700" y="5367721"/>
            <a:ext cx="7609535" cy="5353706"/>
            <a:chOff x="0" y="0"/>
            <a:chExt cx="866460" cy="60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0"/>
            <a:ext cx="5650629" cy="1066556"/>
          </a:xfrm>
          <a:custGeom>
            <a:avLst/>
            <a:gdLst/>
            <a:ahLst/>
            <a:cxnLst/>
            <a:rect l="l" t="t" r="r" b="b"/>
            <a:pathLst>
              <a:path w="5650629" h="1066556">
                <a:moveTo>
                  <a:pt x="0" y="0"/>
                </a:moveTo>
                <a:lnTo>
                  <a:pt x="5650629" y="0"/>
                </a:lnTo>
                <a:lnTo>
                  <a:pt x="5650629" y="1066556"/>
                </a:lnTo>
                <a:lnTo>
                  <a:pt x="0" y="1066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-321862" y="145927"/>
            <a:ext cx="5650629" cy="721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EFF0F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Sales Contient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24921" y="1028700"/>
            <a:ext cx="15933594" cy="8984191"/>
          </a:xfrm>
          <a:custGeom>
            <a:avLst/>
            <a:gdLst/>
            <a:ahLst/>
            <a:cxnLst/>
            <a:rect l="l" t="t" r="r" b="b"/>
            <a:pathLst>
              <a:path w="15933594" h="8984191">
                <a:moveTo>
                  <a:pt x="0" y="0"/>
                </a:moveTo>
                <a:lnTo>
                  <a:pt x="15933594" y="0"/>
                </a:lnTo>
                <a:lnTo>
                  <a:pt x="15933594" y="8984191"/>
                </a:lnTo>
                <a:lnTo>
                  <a:pt x="0" y="8984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1" r="-1106" b="-431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-4656700" y="5367721"/>
            <a:ext cx="7609535" cy="5353706"/>
            <a:chOff x="0" y="0"/>
            <a:chExt cx="866460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1806379" y="-4741078"/>
            <a:ext cx="7609535" cy="5353706"/>
            <a:chOff x="0" y="0"/>
            <a:chExt cx="866460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D4D2CA">
                    <a:alpha val="72000"/>
                  </a:srgbClr>
                </a:gs>
                <a:gs pos="100000">
                  <a:srgbClr val="FFFFFF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215481" y="10386214"/>
            <a:ext cx="7609535" cy="5353706"/>
            <a:chOff x="0" y="0"/>
            <a:chExt cx="866460" cy="60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9417" y="188464"/>
            <a:ext cx="5650629" cy="1066556"/>
          </a:xfrm>
          <a:custGeom>
            <a:avLst/>
            <a:gdLst/>
            <a:ahLst/>
            <a:cxnLst/>
            <a:rect l="l" t="t" r="r" b="b"/>
            <a:pathLst>
              <a:path w="5650629" h="1066556">
                <a:moveTo>
                  <a:pt x="0" y="0"/>
                </a:moveTo>
                <a:lnTo>
                  <a:pt x="5650629" y="0"/>
                </a:lnTo>
                <a:lnTo>
                  <a:pt x="5650629" y="1066556"/>
                </a:lnTo>
                <a:lnTo>
                  <a:pt x="0" y="1066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29417" y="373444"/>
            <a:ext cx="5650629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Maketing and Promotions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9295" y="1192137"/>
            <a:ext cx="15757926" cy="9094863"/>
          </a:xfrm>
          <a:custGeom>
            <a:avLst/>
            <a:gdLst/>
            <a:ahLst/>
            <a:cxnLst/>
            <a:rect l="l" t="t" r="r" b="b"/>
            <a:pathLst>
              <a:path w="15757926" h="9094863">
                <a:moveTo>
                  <a:pt x="0" y="0"/>
                </a:moveTo>
                <a:lnTo>
                  <a:pt x="15757926" y="0"/>
                </a:lnTo>
                <a:lnTo>
                  <a:pt x="15757926" y="9094863"/>
                </a:lnTo>
                <a:lnTo>
                  <a:pt x="0" y="9094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03" r="-1303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6674311" y="754"/>
            <a:ext cx="7609535" cy="5353706"/>
            <a:chOff x="0" y="0"/>
            <a:chExt cx="866460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8237" y="-4797522"/>
            <a:ext cx="7609535" cy="5353706"/>
            <a:chOff x="0" y="0"/>
            <a:chExt cx="866460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-4656700" y="5367721"/>
            <a:ext cx="7609535" cy="5353706"/>
            <a:chOff x="0" y="0"/>
            <a:chExt cx="866460" cy="60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9417" y="188464"/>
            <a:ext cx="5650629" cy="1066556"/>
          </a:xfrm>
          <a:custGeom>
            <a:avLst/>
            <a:gdLst/>
            <a:ahLst/>
            <a:cxnLst/>
            <a:rect l="l" t="t" r="r" b="b"/>
            <a:pathLst>
              <a:path w="5650629" h="1066556">
                <a:moveTo>
                  <a:pt x="0" y="0"/>
                </a:moveTo>
                <a:lnTo>
                  <a:pt x="5650629" y="0"/>
                </a:lnTo>
                <a:lnTo>
                  <a:pt x="5650629" y="1066556"/>
                </a:lnTo>
                <a:lnTo>
                  <a:pt x="0" y="1066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0" y="280099"/>
            <a:ext cx="5650629" cy="78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Impressions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36384" y="1684098"/>
            <a:ext cx="15274199" cy="7975847"/>
          </a:xfrm>
          <a:custGeom>
            <a:avLst/>
            <a:gdLst/>
            <a:ahLst/>
            <a:cxnLst/>
            <a:rect l="l" t="t" r="r" b="b"/>
            <a:pathLst>
              <a:path w="15274199" h="7975847">
                <a:moveTo>
                  <a:pt x="0" y="0"/>
                </a:moveTo>
                <a:lnTo>
                  <a:pt x="15274198" y="0"/>
                </a:lnTo>
                <a:lnTo>
                  <a:pt x="15274198" y="7975847"/>
                </a:lnTo>
                <a:lnTo>
                  <a:pt x="0" y="797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29" r="-8982" b="-2829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6674311" y="754"/>
            <a:ext cx="7609535" cy="5353706"/>
            <a:chOff x="0" y="0"/>
            <a:chExt cx="866460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8237" y="-4797522"/>
            <a:ext cx="7609535" cy="5353706"/>
            <a:chOff x="0" y="0"/>
            <a:chExt cx="866460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-4656700" y="5367721"/>
            <a:ext cx="7609535" cy="5353706"/>
            <a:chOff x="0" y="0"/>
            <a:chExt cx="866460" cy="60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9417" y="188464"/>
            <a:ext cx="5650629" cy="1066556"/>
          </a:xfrm>
          <a:custGeom>
            <a:avLst/>
            <a:gdLst/>
            <a:ahLst/>
            <a:cxnLst/>
            <a:rect l="l" t="t" r="r" b="b"/>
            <a:pathLst>
              <a:path w="5650629" h="1066556">
                <a:moveTo>
                  <a:pt x="0" y="0"/>
                </a:moveTo>
                <a:lnTo>
                  <a:pt x="5650629" y="0"/>
                </a:lnTo>
                <a:lnTo>
                  <a:pt x="5650629" y="1066556"/>
                </a:lnTo>
                <a:lnTo>
                  <a:pt x="0" y="1066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-180226" y="372174"/>
            <a:ext cx="5650629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Active Promotions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6645051" y="264096"/>
            <a:ext cx="7609535" cy="5353706"/>
            <a:chOff x="0" y="0"/>
            <a:chExt cx="866460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28977" y="-4534180"/>
            <a:ext cx="7609535" cy="5353706"/>
            <a:chOff x="0" y="0"/>
            <a:chExt cx="866460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-4685960" y="5631063"/>
            <a:ext cx="7609535" cy="5353706"/>
            <a:chOff x="0" y="0"/>
            <a:chExt cx="866460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6460" cy="609600"/>
            </a:xfrm>
            <a:custGeom>
              <a:avLst/>
              <a:gdLst/>
              <a:ahLst/>
              <a:cxnLst/>
              <a:rect l="l" t="t" r="r" b="b"/>
              <a:pathLst>
                <a:path w="866460" h="609600">
                  <a:moveTo>
                    <a:pt x="203200" y="0"/>
                  </a:moveTo>
                  <a:lnTo>
                    <a:pt x="866460" y="0"/>
                  </a:lnTo>
                  <a:lnTo>
                    <a:pt x="663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696763">
                    <a:alpha val="72000"/>
                  </a:srgbClr>
                </a:gs>
                <a:gs pos="100000">
                  <a:srgbClr val="C4C6C1">
                    <a:alpha val="72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38100"/>
              <a:ext cx="663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952908" y="784636"/>
            <a:ext cx="13820057" cy="9765706"/>
          </a:xfrm>
          <a:custGeom>
            <a:avLst/>
            <a:gdLst/>
            <a:ahLst/>
            <a:cxnLst/>
            <a:rect l="l" t="t" r="r" b="b"/>
            <a:pathLst>
              <a:path w="13820057" h="9765706">
                <a:moveTo>
                  <a:pt x="0" y="0"/>
                </a:moveTo>
                <a:lnTo>
                  <a:pt x="13820057" y="0"/>
                </a:lnTo>
                <a:lnTo>
                  <a:pt x="13820057" y="9765706"/>
                </a:lnTo>
                <a:lnTo>
                  <a:pt x="0" y="9765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21" b="-3415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00157" y="451806"/>
            <a:ext cx="5650629" cy="1066556"/>
          </a:xfrm>
          <a:custGeom>
            <a:avLst/>
            <a:gdLst/>
            <a:ahLst/>
            <a:cxnLst/>
            <a:rect l="l" t="t" r="r" b="b"/>
            <a:pathLst>
              <a:path w="5650629" h="1066556">
                <a:moveTo>
                  <a:pt x="0" y="0"/>
                </a:moveTo>
                <a:lnTo>
                  <a:pt x="5650629" y="0"/>
                </a:lnTo>
                <a:lnTo>
                  <a:pt x="5650629" y="1066556"/>
                </a:lnTo>
                <a:lnTo>
                  <a:pt x="0" y="1066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-234082" y="517406"/>
            <a:ext cx="5650629" cy="83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ToolTip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195</Words>
  <Application>Microsoft Office PowerPoint</Application>
  <PresentationFormat>Custom</PresentationFormat>
  <Paragraphs>39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League Spartan</vt:lpstr>
      <vt:lpstr>Calibri</vt:lpstr>
      <vt:lpstr>Montserrat Bold</vt:lpstr>
      <vt:lpstr>Montserrat</vt:lpstr>
      <vt:lpstr>Glacial Indifference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and White Minimalist Business Growth &amp; Financial Data Presentation</dc:title>
  <dc:creator>AL Motahida</dc:creator>
  <cp:lastModifiedBy>20612017200258</cp:lastModifiedBy>
  <cp:revision>3</cp:revision>
  <dcterms:created xsi:type="dcterms:W3CDTF">2006-08-16T00:00:00Z</dcterms:created>
  <dcterms:modified xsi:type="dcterms:W3CDTF">2025-10-30T20:10:33Z</dcterms:modified>
  <dc:identifier>DAG3OW0MKHI</dc:identifier>
</cp:coreProperties>
</file>